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3" r:id="rId56"/>
    <p:sldId id="312" r:id="rId57"/>
    <p:sldId id="316" r:id="rId58"/>
    <p:sldId id="314" r:id="rId59"/>
    <p:sldId id="315" r:id="rId60"/>
    <p:sldId id="317" r:id="rId61"/>
    <p:sldId id="318" r:id="rId62"/>
    <p:sldId id="311" r:id="rId63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86"/>
    <p:restoredTop sz="94589"/>
  </p:normalViewPr>
  <p:slideViewPr>
    <p:cSldViewPr snapToGrid="0" snapToObjects="1">
      <p:cViewPr varScale="1">
        <p:scale>
          <a:sx n="144" d="100"/>
          <a:sy n="144" d="100"/>
        </p:scale>
        <p:origin x="11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6629400" y="228865"/>
            <a:ext cx="2057400" cy="487627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228865"/>
            <a:ext cx="6019800" cy="487627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722312" y="3672418"/>
            <a:ext cx="7772401" cy="11350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422261"/>
            <a:ext cx="7772401" cy="125015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333500"/>
            <a:ext cx="4038600" cy="3771638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279260"/>
            <a:ext cx="4040188" cy="53313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6" y="1279260"/>
            <a:ext cx="4041776" cy="533137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457201" y="227541"/>
            <a:ext cx="3008315" cy="968376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27542"/>
            <a:ext cx="5111750" cy="487759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201" y="1195917"/>
            <a:ext cx="3008315" cy="390922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92288" y="4000500"/>
            <a:ext cx="5486401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510646"/>
            <a:ext cx="5486401" cy="3429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4472782"/>
            <a:ext cx="5486401" cy="6707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cdsa/ecdsa3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webcrypto/crypt_eddsa_enc" TargetMode="External"/><Relationship Id="rId2" Type="http://schemas.openxmlformats.org/officeDocument/2006/relationships/hyperlink" Target="https://asecuritysite.com/webcrypto/crypt_ecdsa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securitysite.com/webcrypto/crypt_rsa5_enc" TargetMode="External"/><Relationship Id="rId4" Type="http://schemas.openxmlformats.org/officeDocument/2006/relationships/hyperlink" Target="https://asecuritysite.com/webcrypto/crypt_rsa7_enc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1"/>
          <p:cNvSpPr txBox="1">
            <a:spLocks noGrp="1"/>
          </p:cNvSpPr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Digital Certificates</a:t>
            </a:r>
            <a:br>
              <a:rPr dirty="0"/>
            </a:br>
            <a:r>
              <a:rPr sz="1800" b="0" dirty="0"/>
              <a:t>Introduction</a:t>
            </a:r>
            <a:br>
              <a:rPr sz="1800" b="0" dirty="0"/>
            </a:br>
            <a:r>
              <a:rPr sz="1800" b="0" dirty="0"/>
              <a:t>Authentication Methods</a:t>
            </a:r>
            <a:br>
              <a:rPr sz="1800" b="0" dirty="0"/>
            </a:br>
            <a:r>
              <a:rPr lang="en-US" sz="1800" b="0" dirty="0"/>
              <a:t>Public Key Infrastructures</a:t>
            </a:r>
            <a:r>
              <a:rPr sz="1800" b="0" dirty="0"/>
              <a:t> </a:t>
            </a:r>
            <a:br>
              <a:rPr sz="1800" b="0" dirty="0"/>
            </a:br>
            <a:r>
              <a:rPr sz="1800" b="0" dirty="0"/>
              <a:t>Digital Certificate Passing </a:t>
            </a:r>
            <a:br>
              <a:rPr lang="en-US" sz="1800" b="0" dirty="0"/>
            </a:br>
            <a:r>
              <a:rPr lang="en-GB" sz="1800" b="0" dirty="0"/>
              <a:t>Digital Signatures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1800" b="0" dirty="0"/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</a:t>
            </a:r>
            <a:r>
              <a:rPr lang="en-GB" sz="1800" dirty="0" err="1"/>
              <a:t>digitalcert</a:t>
            </a:r>
            <a:r>
              <a:rPr lang="en-GB" sz="1800" dirty="0"/>
              <a:t>/</a:t>
            </a:r>
            <a:br>
              <a:rPr sz="1800" b="0" dirty="0"/>
            </a:br>
            <a:endParaRPr sz="1800" b="0" dirty="0"/>
          </a:p>
        </p:txBody>
      </p:sp>
      <p:pic>
        <p:nvPicPr>
          <p:cNvPr id="7" name="Picture 6" descr="A cup on a map&#10;&#10;Description automatically generated with low confidence">
            <a:extLst>
              <a:ext uri="{FF2B5EF4-FFF2-40B4-BE49-F238E27FC236}">
                <a16:creationId xmlns:a16="http://schemas.microsoft.com/office/drawing/2014/main" id="{5850BFF3-C6A2-704D-B78E-0BE6D7448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67563"/>
            <a:ext cx="4416056" cy="331204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itle 1"/>
          <p:cNvSpPr txBox="1">
            <a:spLocks noGrp="1"/>
          </p:cNvSpPr>
          <p:nvPr>
            <p:ph type="title"/>
          </p:nvPr>
        </p:nvSpPr>
        <p:spPr>
          <a:xfrm>
            <a:off x="239712" y="614213"/>
            <a:ext cx="5327651" cy="3686474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Digital Certificates</a:t>
            </a:r>
            <a:br>
              <a:rPr dirty="0"/>
            </a:br>
            <a:r>
              <a:rPr sz="1800" b="0" dirty="0"/>
              <a:t> Introduction</a:t>
            </a:r>
            <a:br>
              <a:rPr sz="1800" b="0" dirty="0"/>
            </a:br>
            <a:r>
              <a:rPr sz="1800" b="0" dirty="0"/>
              <a:t>Authentication Methods</a:t>
            </a:r>
            <a:br>
              <a:rPr sz="1800" b="0" dirty="0"/>
            </a:br>
            <a:r>
              <a:rPr sz="1800" b="0" dirty="0"/>
              <a:t>PKI </a:t>
            </a:r>
            <a:br>
              <a:rPr sz="1800" b="0" dirty="0"/>
            </a:br>
            <a:r>
              <a:rPr sz="1800" b="0" dirty="0"/>
              <a:t>Digital Certificate Passing 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</a:t>
            </a:r>
            <a:r>
              <a:rPr lang="en-GB" sz="1800" dirty="0" err="1"/>
              <a:t>digitalcert</a:t>
            </a:r>
            <a:r>
              <a:rPr lang="en-GB" sz="1800" dirty="0"/>
              <a:t>/</a:t>
            </a:r>
            <a:br>
              <a:rPr sz="1800" b="0" dirty="0"/>
            </a:br>
            <a:endParaRPr sz="1800" b="0" dirty="0"/>
          </a:p>
        </p:txBody>
      </p:sp>
      <p:pic>
        <p:nvPicPr>
          <p:cNvPr id="5" name="Picture 4" descr="A cup on a map&#10;&#10;Description automatically generated with low confidence">
            <a:extLst>
              <a:ext uri="{FF2B5EF4-FFF2-40B4-BE49-F238E27FC236}">
                <a16:creationId xmlns:a16="http://schemas.microsoft.com/office/drawing/2014/main" id="{C1FBC982-7AD6-1A40-9010-EC2222A28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67563"/>
            <a:ext cx="4416056" cy="331204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 1"/>
          <p:cNvSpPr txBox="1">
            <a:spLocks noGrp="1"/>
          </p:cNvSpPr>
          <p:nvPr>
            <p:ph type="title"/>
          </p:nvPr>
        </p:nvSpPr>
        <p:spPr>
          <a:xfrm>
            <a:off x="468312" y="722362"/>
            <a:ext cx="5327651" cy="4399261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Digital Certificates</a:t>
            </a:r>
            <a:br>
              <a:rPr dirty="0"/>
            </a:br>
            <a:r>
              <a:rPr sz="1800" b="0" dirty="0"/>
              <a:t> Introduction</a:t>
            </a:r>
            <a:br>
              <a:rPr sz="1800" b="0" dirty="0"/>
            </a:br>
            <a:r>
              <a:rPr sz="1800" b="0" dirty="0"/>
              <a:t>Authentication Methods</a:t>
            </a:r>
            <a:br>
              <a:rPr sz="1800" b="0" dirty="0"/>
            </a:br>
            <a:r>
              <a:rPr sz="1800" b="0" dirty="0"/>
              <a:t>PKI 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 dirty="0"/>
              <a:t>Certificate Creation</a:t>
            </a:r>
            <a:br>
              <a:rPr sz="1800" b="0" dirty="0"/>
            </a:br>
            <a:r>
              <a:rPr sz="1800" b="0" dirty="0"/>
              <a:t>Digital Certificate Passing 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</a:t>
            </a:r>
            <a:r>
              <a:rPr lang="en-GB" sz="1800" dirty="0" err="1"/>
              <a:t>digitalcert</a:t>
            </a:r>
            <a:r>
              <a:rPr lang="en-GB" sz="1800" dirty="0"/>
              <a:t>/</a:t>
            </a:r>
            <a:br>
              <a:rPr sz="1800" b="0" dirty="0"/>
            </a:br>
            <a:endParaRPr sz="1800" b="0" dirty="0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75B16928-062A-9F4F-B631-DD49CDE00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981" y="1097812"/>
            <a:ext cx="4692501" cy="351937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3" name="0*-tJBF07rGDiKMDzX.jpg" descr="0*-tJBF07rGDiKMDzX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82" y="69715"/>
            <a:ext cx="7102636" cy="55755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6" name="0*ghKTZVG0LYweYfou.jpg"/>
          <p:cNvGrpSpPr/>
          <p:nvPr/>
        </p:nvGrpSpPr>
        <p:grpSpPr>
          <a:xfrm>
            <a:off x="1445307" y="228865"/>
            <a:ext cx="12531330" cy="11212516"/>
            <a:chOff x="116573" y="-400450"/>
            <a:chExt cx="13488056" cy="12012073"/>
          </a:xfrm>
        </p:grpSpPr>
        <p:pic>
          <p:nvPicPr>
            <p:cNvPr id="195" name="0*ghKTZVG0LYweYfou.jpg" descr="0*ghKTZVG0LYweYfou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573" y="-400450"/>
              <a:ext cx="5310806" cy="542191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4" name="0*ghKTZVG0LYweYfou.jpg" descr="0*ghKTZVG0LYweYfou.jpg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0629" y="3543298"/>
              <a:ext cx="7874000" cy="806832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1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9" name="1*4AaR2uZAcu23xpsErNVULw.png" descr="1*4AaR2uZAcu23xpsErNVUL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04" y="1351620"/>
            <a:ext cx="1924821" cy="19248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1*iF-0IiSrX16m5tHXIqNnIA.png" descr="1*iF-0IiSrX16m5tHXIqNnI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231" y="2029989"/>
            <a:ext cx="5706180" cy="29200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3" name="-----BEGIN CERTIFICATE-----…"/>
          <p:cNvSpPr/>
          <p:nvPr/>
        </p:nvSpPr>
        <p:spPr>
          <a:xfrm>
            <a:off x="147913" y="245272"/>
            <a:ext cx="5210067" cy="403704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-----BEGIN CERTIFICATE-----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MIIEwTCCA6mgAwIBAgIRAO93GGFLfHwOCAAAAAAucZgwDQYJKoZIhvcNAQELBQAw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QjELMAkGA1UEBhMCVVMxHjAcBgNVBAoTFUdvb2dsZSBUcnVzdCBTZXJ2aWNlczET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MBEGA1UEAxMKR1RTIENBIDFPMTAeFw0yMDAyMTIxMTQ3NDFaFw0yMDA1MDYxMTQ3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NDFaMGgxCzAJBgNVBAYTAlVTMRMwEQYDVQQIEwpDYWxpZm9ybmlhMRYwFAYDVQQH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Ew1Nb3VudGFpbiBWaWV3MRMwEQYDVQQKEwpHb29nbGUgTExDMRcwFQYDVQQDEw53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d3cuZ29vZ2xlLmNvbTBZMBMGByqGSM49AgEGCCqGSM49AwEHA0IABCzzLJYFJb8W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TpQxWL0TySDvfEWCkMe7l81CFspT60knl13YILNdTM22sUwPycyogKjBSaQZ9Axi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hCeGEAiJkbejggJVMIICUTAOBgNVHQ8BAf8EBAMCB4AwEwYDVR0lBAwwCgYIKwYB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BQUHAwEwDAYDVR0TAQH/BAIwADAdBgNVHQ4EFgQU9Ty3t90o7UW9+Hc6kv/j9511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BBwwHwYDVR0jBBgwFoAUmNH4bhDrz5vsYJ8YkBug630J/SswZAYIKwYBBQUHAQEE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WDBWMCcGCCsGAQUFBzABhhtodHRwOi8vb2NzcC5wa2kuZ29vZy9ndHMxbzEwKwYI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KwYBBQUHMAKGH2h0dHA6Ly9wa2kuZ29vZy9nc3IyL0dUUzFPMS5jcnQwGQYDVR0R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BBIwEIIOd3d3Lmdvb2dsZS5jb20wIQYDVR0gBBowGDAIBgZngQwBAgIwDAYKKwYB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BAHWeQIFAzAvBgNVHR8EKDAmMCSgIqAghh5odHRwOi8vY3JsLnBraS5nb29nL0dU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UzFPMS5jcmwwggEFBgorBgEEAdZ5AgQCBIH2BIHzAPEAdgCyHgXMi6LNiiBOh2b5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K7mKJSBna9r6cOeySVMt74uQXgAAAXA5cNqwAAAEAwBHMEUCIQCojKtzOe8l1JYK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HmKnbt1puqT4AE3peMVAVk/WeWGp1QIgBvRMbNkwF6i8+JVv3CfTHKvFd8e00+GY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PbXJZb1drKEAdwBep3P531bA57U2SH3QSeAyepGaDIShEhKEGHWWgXFFWAAAAXA5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cNrLAAAEAwBIMEYCIQCQSONppELPODh65oFT5ZAGsSQz4FsjNNZedgS7WqzLnQIh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AMAru0QUuoE3RWngfhI6W7n1kxkEmd0vSZTe6+Ql+JVuMA0GCSqGSIb3DQEBCwUA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A4IBAQCDU8CVusGstVk1lAmrtg3DyYhNV1UnKyLk3RrHKumwYz5mC25bWGoLVKvv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pwxBN3zA329/9JZq0mnn0vmPMxjTDvh9sVQ7g4znwha/KJfzL8AZKUdldD9O+hDO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tlHtqVqITZPCAI/ANvbHdZiMEePB8eA+oTiw2ucChqLlsop5Mio8ckg7aXG4/QfC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AIDbvkoffK44rs4UEpsaqGe9QqMJjTuO7ZCZrFd1m3geq2ARKPHgPoPM6UbDdqgO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TNQo9C0F5ZlOkOgV/qshvpTO4YzE7TB2U571eYEqNXH48syVx8XSk3P7FjM7FIZ2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IzbJSEipZJm8DsP10fFXpToIn+zK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-----END CERTIFICATE-----</a:t>
            </a:r>
          </a:p>
        </p:txBody>
      </p:sp>
      <p:sp>
        <p:nvSpPr>
          <p:cNvPr id="204" name="PEM"/>
          <p:cNvSpPr/>
          <p:nvPr/>
        </p:nvSpPr>
        <p:spPr>
          <a:xfrm>
            <a:off x="2428838" y="-14047"/>
            <a:ext cx="1270001" cy="477544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PEM</a:t>
            </a:r>
          </a:p>
        </p:txBody>
      </p:sp>
      <p:sp>
        <p:nvSpPr>
          <p:cNvPr id="205" name="openssl x509 -outform der -in www-google-com.pem -out google.crt…"/>
          <p:cNvSpPr/>
          <p:nvPr/>
        </p:nvSpPr>
        <p:spPr>
          <a:xfrm>
            <a:off x="43972" y="4555948"/>
            <a:ext cx="6707505" cy="802329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t>openssl x509 -outform der -in www-google-com.pem -out google.crt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openssl pkcs12 -export -in server.pem -out keystore.pkcs12</a:t>
            </a:r>
            <a:r>
              <a:rPr>
                <a:latin typeface="Times"/>
                <a:ea typeface="Times"/>
                <a:cs typeface="Times"/>
                <a:sym typeface="Times"/>
              </a:rPr>
              <a:t> </a:t>
            </a:r>
          </a:p>
        </p:txBody>
      </p:sp>
      <p:sp>
        <p:nvSpPr>
          <p:cNvPr id="206" name="DER…"/>
          <p:cNvSpPr/>
          <p:nvPr/>
        </p:nvSpPr>
        <p:spPr>
          <a:xfrm>
            <a:off x="6876851" y="4895519"/>
            <a:ext cx="1858366" cy="665687"/>
          </a:xfrm>
          <a:prstGeom prst="rect">
            <a:avLst/>
          </a:prstGeom>
          <a:gradFill>
            <a:gsLst>
              <a:gs pos="0">
                <a:srgbClr val="2A869F"/>
              </a:gs>
              <a:gs pos="80000">
                <a:srgbClr val="37B1D1"/>
              </a:gs>
              <a:gs pos="100000">
                <a:srgbClr val="34B3D5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t>DER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CER</a:t>
            </a:r>
          </a:p>
        </p:txBody>
      </p:sp>
      <p:sp>
        <p:nvSpPr>
          <p:cNvPr id="207" name="Binary"/>
          <p:cNvSpPr txBox="1"/>
          <p:nvPr/>
        </p:nvSpPr>
        <p:spPr>
          <a:xfrm>
            <a:off x="7572021" y="4541740"/>
            <a:ext cx="69484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Binary</a:t>
            </a:r>
          </a:p>
        </p:txBody>
      </p:sp>
      <p:sp>
        <p:nvSpPr>
          <p:cNvPr id="208" name="Base64"/>
          <p:cNvSpPr txBox="1"/>
          <p:nvPr/>
        </p:nvSpPr>
        <p:spPr>
          <a:xfrm>
            <a:off x="5470504" y="1742753"/>
            <a:ext cx="77286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Base64</a:t>
            </a:r>
          </a:p>
        </p:txBody>
      </p:sp>
      <p:sp>
        <p:nvSpPr>
          <p:cNvPr id="209" name="X.509 Certificate (PEM)…"/>
          <p:cNvSpPr/>
          <p:nvPr/>
        </p:nvSpPr>
        <p:spPr>
          <a:xfrm>
            <a:off x="226377" y="1364367"/>
            <a:ext cx="4859475" cy="2290712"/>
          </a:xfrm>
          <a:prstGeom prst="rect">
            <a:avLst/>
          </a:prstGeom>
          <a:solidFill>
            <a:schemeClr val="accent4">
              <a:satOff val="-1335"/>
              <a:lumOff val="-10274"/>
            </a:schemeClr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X.509 Certificate (PEM) </a:t>
            </a:r>
          </a:p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X.509 Certificate (DER) </a:t>
            </a:r>
          </a:p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X.509 Certificate (PKCS#7)</a:t>
            </a:r>
          </a:p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PKCS#1 v2 - Padding for Public Key</a:t>
            </a:r>
          </a:p>
          <a:p>
            <a:pPr defTabSz="45720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45720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PKCS #7 v1.5  - Cryptography Message Syntax</a:t>
            </a:r>
          </a:p>
          <a:p>
            <a:pPr defTabSz="45720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45720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PKCS 10 v1.7 - Certificate Request Standard.</a:t>
            </a:r>
          </a:p>
          <a:p>
            <a:pPr defTabSz="457200">
              <a:defRPr sz="1200">
                <a:latin typeface="Times"/>
                <a:ea typeface="Times"/>
                <a:cs typeface="Times"/>
                <a:sym typeface="Times"/>
              </a:defRPr>
            </a:pPr>
            <a:endParaRPr/>
          </a:p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200">
                <a:latin typeface="Times"/>
                <a:ea typeface="Times"/>
                <a:cs typeface="Times"/>
                <a:sym typeface="Times"/>
              </a:defRPr>
            </a:pPr>
            <a:endParaRPr/>
          </a:p>
          <a:p>
            <a:pPr marL="457200" indent="-457200" defTabSz="457200">
              <a:tabLst>
                <a:tab pos="139700" algn="l"/>
                <a:tab pos="457200" algn="l"/>
              </a:tabLst>
              <a:defRPr sz="1200"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210" name="-----BEGIN PKCS7-----…"/>
          <p:cNvSpPr/>
          <p:nvPr/>
        </p:nvSpPr>
        <p:spPr>
          <a:xfrm>
            <a:off x="5412971" y="322644"/>
            <a:ext cx="4192847" cy="354939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-----BEGIN PKCS7-----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MIIE8gYJKoZIhvcNAQcCoIIE4zCCBN8CAQExADALBgkqhkiG9w0BBwGgggTFMIIE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wTCCA6mgAwIBAgIRAO93GGFLfHwOCAAAAAAucZgwDQYJKoZIhvcNAQELBQAwQjEL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MAkGA1UEBhMCVVMxHjAcBgNVBAoTFUdvb2dsZSBUcnVzdCBTZXJ2aWNlczETMBEG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A1UEAxMKR1RTIENBIDFPMTAeFw0yMDAyMTIxMTQ3NDFaFw0yMDA1MDYxMTQ3NDFa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MGgxCzAJBgNVBAYTAlVTMRMwEQYDVQQIEwpDYWxpZm9ybmlhMRYwFAYDVQQHEw1N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b3VudGFpbiBWaWV3MRMwEQYDVQQKEwpHb29nbGUgTExDMRcwFQYDVQQDEw53d3cu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Z29vZ2xlLmNvbTBZMBMGByqGSM49AgEGCCqGSM49AwEHA0IABCzzLJYFJb8WTpQx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WL0TySDvfEWCkMe7l81CFspT60knl13YILNdTM22sUwPycyogKjBSaQZ9AxihCeG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EAiJkbejggJVMIICUTAOBgNVHQ8BAf8EBAMCB4AwEwYDVR0lBAwwCgYIKwYBBQUH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AwEwDAYDVR0TAQH/BAIwADAdBgNVHQ4EFgQU9Ty3t90o7UW9+Hc6kv/j9511BBww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HwYDVR0jBBgwFoAUmNH4bhDrz5vsYJ8YkBug630J/SswZAYIKwYBBQUHAQEEWDBW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MCcGCCsGAQUFBzABhhtodHRwOi8vb2NzcC5wa2kuZ29vZy9ndHMxbzEwKwYIKwYB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BQUHMAKGH2h0dHA6Ly9wa2kuZ29vZy9nc3IyL0dUUzFPMS5jcnQwGQYDVR0RBBIw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EIIOd3d3Lmdvb2dsZS5jb20wIQYDVR0gBBowGDAIBgZngQwBAgIwDAYKKwYBBAHW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eQIFAzAvBgNVHR8EKDAmMCSgIqAghh5odHRwOi8vY3JsLnBraS5nb29nL0dUUzFP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MS5jcmwwggEFBgorBgEEAdZ5AgQCBIH2BIHzAPEAdgCyHgXMi6LNiiBOh2b5K7mK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JSBna9r6cOeySVMt74uQXgAAAXA5cNqwAAAEAwBHMEUCIQCojKtzOe8l1JYKHmKn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bt1puqT4AE3peMVAVk/WeWGp1QIgBvRMbNkwF6i8+JVv3CfTHKvFd8e00+GYPbXJ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Zb1drKEAdwBep3P531bA57U2SH3QSeAyepGaDIShEhKEGHWWgXFFWAAAAXA5cNrL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AAAEAwBIMEYCIQCQSONppELPODh65oFT5ZAGsSQz4FsjNNZedgS7WqzLnQIhAMAr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u0QUuoE3RWngfhI6W7n1kxkEmd0vSZTe6+Ql+JVuMA0GCSqGSIb3DQEBCwUAA4IB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AQCDU8CVusGstVk1lAmrtg3DyYhNV1UnKyLk3RrHKumwYz5mC25bWGoLVKvvpwxB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N3zA329/9JZq0mnn0vmPMxjTDvh9sVQ7g4znwha/KJfzL8AZKUdldD9O+hDOtlHt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qVqITZPCAI/ANvbHdZiMEePB8eA+oTiw2ucChqLlsop5Mio8ckg7aXG4/QfCAIDb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vkoffK44rs4UEpsaqGe9QqMJjTuO7ZCZrFd1m3geq2ARKPHgPoPM6UbDdqgOTNQo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9C0F5ZlOkOgV/qshvpTO4YzE7TB2U571eYEqNXH48syVx8XSk3P7FjM7FIZ2IzbJ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SEipZJm8DsP10fFXpToIn+zKoQAxAA==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-----END PKCS7-----</a:t>
            </a:r>
          </a:p>
        </p:txBody>
      </p:sp>
      <p:sp>
        <p:nvSpPr>
          <p:cNvPr id="211" name="PKCS#7"/>
          <p:cNvSpPr/>
          <p:nvPr/>
        </p:nvSpPr>
        <p:spPr>
          <a:xfrm>
            <a:off x="7171033" y="107115"/>
            <a:ext cx="1270001" cy="477544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PKCS#7</a:t>
            </a:r>
          </a:p>
        </p:txBody>
      </p:sp>
      <p:sp>
        <p:nvSpPr>
          <p:cNvPr id="212" name="Base64"/>
          <p:cNvSpPr txBox="1"/>
          <p:nvPr/>
        </p:nvSpPr>
        <p:spPr>
          <a:xfrm>
            <a:off x="7161975" y="3906740"/>
            <a:ext cx="77286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Base64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1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itle 1"/>
          <p:cNvSpPr txBox="1">
            <a:spLocks noGrp="1"/>
          </p:cNvSpPr>
          <p:nvPr>
            <p:ph type="title"/>
          </p:nvPr>
        </p:nvSpPr>
        <p:spPr>
          <a:xfrm>
            <a:off x="468312" y="722362"/>
            <a:ext cx="5327651" cy="4399261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Digital Certificates</a:t>
            </a:r>
            <a:br>
              <a:rPr dirty="0"/>
            </a:br>
            <a:r>
              <a:rPr sz="1800" b="0" dirty="0"/>
              <a:t> Introduction</a:t>
            </a:r>
            <a:br>
              <a:rPr sz="1800" b="0" dirty="0"/>
            </a:br>
            <a:r>
              <a:rPr sz="1800" b="0" dirty="0"/>
              <a:t>Authentication Methods</a:t>
            </a:r>
            <a:br>
              <a:rPr sz="1800" b="0" dirty="0"/>
            </a:br>
            <a:r>
              <a:rPr sz="1800" b="0" dirty="0"/>
              <a:t>PKI </a:t>
            </a:r>
            <a:br>
              <a:rPr sz="1800" b="0" dirty="0"/>
            </a:br>
            <a:r>
              <a:rPr sz="1800" b="0" dirty="0"/>
              <a:t>Digital Certificate Passing 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</a:t>
            </a:r>
            <a:r>
              <a:rPr lang="en-GB" sz="1800" dirty="0" err="1"/>
              <a:t>digitalcert</a:t>
            </a:r>
            <a:r>
              <a:rPr lang="en-GB" sz="1800" dirty="0"/>
              <a:t>/</a:t>
            </a:r>
            <a:br>
              <a:rPr sz="1800" b="0" dirty="0"/>
            </a:br>
            <a:endParaRPr sz="1800" b="0" dirty="0"/>
          </a:p>
        </p:txBody>
      </p:sp>
      <p:pic>
        <p:nvPicPr>
          <p:cNvPr id="5" name="Picture 4" descr="A cup on a map&#10;&#10;Description automatically generated with low confidence">
            <a:extLst>
              <a:ext uri="{FF2B5EF4-FFF2-40B4-BE49-F238E27FC236}">
                <a16:creationId xmlns:a16="http://schemas.microsoft.com/office/drawing/2014/main" id="{92BE9906-3013-364D-AF17-56BC14001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67563"/>
            <a:ext cx="4416056" cy="331204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3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9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1"/>
          <p:cNvSpPr txBox="1">
            <a:spLocks noGrp="1"/>
          </p:cNvSpPr>
          <p:nvPr>
            <p:ph type="title"/>
          </p:nvPr>
        </p:nvSpPr>
        <p:spPr>
          <a:xfrm>
            <a:off x="468312" y="209897"/>
            <a:ext cx="5327651" cy="4965602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Chapter 6: Digital Certificates</a:t>
            </a:r>
            <a:br>
              <a:rPr dirty="0"/>
            </a:br>
            <a:r>
              <a:rPr lang="en-GB" sz="1800" b="0" dirty="0"/>
              <a:t>Introduction</a:t>
            </a:r>
            <a:br>
              <a:rPr lang="en-GB" sz="1800" b="0" dirty="0"/>
            </a:br>
            <a:r>
              <a:rPr lang="en-GB" sz="1800" b="0" dirty="0"/>
              <a:t>Authentication Methods</a:t>
            </a:r>
            <a:br>
              <a:rPr lang="en-GB" sz="1800" b="0" dirty="0"/>
            </a:br>
            <a:r>
              <a:rPr lang="en-GB" sz="1800" b="0" dirty="0"/>
              <a:t>Public Key Infrastructures </a:t>
            </a:r>
            <a:br>
              <a:rPr lang="en-GB" sz="1800" b="0" dirty="0"/>
            </a:br>
            <a:r>
              <a:rPr lang="en-GB" sz="1800" b="0" dirty="0"/>
              <a:t>Digital Certificate Passing </a:t>
            </a:r>
            <a:br>
              <a:rPr lang="en-GB" sz="1800" b="0" dirty="0"/>
            </a:br>
            <a:r>
              <a:rPr lang="en-GB" sz="1800" b="0" dirty="0"/>
              <a:t>Digital Signatures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</a:t>
            </a:r>
            <a:r>
              <a:rPr lang="en-GB" sz="1800" dirty="0" err="1"/>
              <a:t>digitalcert</a:t>
            </a:r>
            <a:r>
              <a:rPr lang="en-GB" sz="1800" dirty="0"/>
              <a:t>/</a:t>
            </a:r>
            <a:br>
              <a:rPr sz="1800" b="0" dirty="0"/>
            </a:br>
            <a:endParaRPr sz="1800" b="0" dirty="0"/>
          </a:p>
        </p:txBody>
      </p:sp>
      <p:pic>
        <p:nvPicPr>
          <p:cNvPr id="5" name="Picture 4" descr="A cup on a map&#10;&#10;Description automatically generated with low confidence">
            <a:extLst>
              <a:ext uri="{FF2B5EF4-FFF2-40B4-BE49-F238E27FC236}">
                <a16:creationId xmlns:a16="http://schemas.microsoft.com/office/drawing/2014/main" id="{08580061-A8D2-CE49-AC56-9579E89F1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67563"/>
            <a:ext cx="4416056" cy="331204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5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595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6369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5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3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7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302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1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390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326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232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1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253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9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1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108504" cy="5750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1"/>
          <p:cNvSpPr txBox="1">
            <a:spLocks noGrp="1"/>
          </p:cNvSpPr>
          <p:nvPr>
            <p:ph type="title"/>
          </p:nvPr>
        </p:nvSpPr>
        <p:spPr>
          <a:xfrm>
            <a:off x="468312" y="209897"/>
            <a:ext cx="5327651" cy="4965602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Chapter 6: Digital Certificates</a:t>
            </a:r>
            <a:br>
              <a:rPr dirty="0"/>
            </a:br>
            <a:r>
              <a:rPr lang="en-GB" sz="1800" b="0" dirty="0"/>
              <a:t>Introduction</a:t>
            </a:r>
            <a:br>
              <a:rPr lang="en-GB" sz="1800" b="0" dirty="0"/>
            </a:br>
            <a:r>
              <a:rPr lang="en-GB" sz="1800" b="0" dirty="0"/>
              <a:t>Authentication Methods</a:t>
            </a:r>
            <a:br>
              <a:rPr lang="en-GB" sz="1800" b="0" dirty="0"/>
            </a:br>
            <a:r>
              <a:rPr lang="en-GB" sz="1800" b="0" dirty="0"/>
              <a:t>Public Key Infrastructures </a:t>
            </a:r>
            <a:br>
              <a:rPr lang="en-GB" sz="1800" b="0" dirty="0"/>
            </a:br>
            <a:r>
              <a:rPr lang="en-GB" sz="1800" b="0" dirty="0"/>
              <a:t>Digital Certificate Passing </a:t>
            </a:r>
            <a:br>
              <a:rPr lang="en-GB" sz="1800" b="0" dirty="0"/>
            </a:br>
            <a:r>
              <a:rPr lang="en-GB" sz="1800" b="0" dirty="0"/>
              <a:t>Digital Signatures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</a:t>
            </a:r>
            <a:r>
              <a:rPr lang="en-GB" sz="1800" dirty="0" err="1"/>
              <a:t>digitalcert</a:t>
            </a:r>
            <a:r>
              <a:rPr lang="en-GB" sz="1800" dirty="0"/>
              <a:t>/</a:t>
            </a:r>
            <a:br>
              <a:rPr sz="1800" b="0" dirty="0"/>
            </a:br>
            <a:endParaRPr sz="1800" b="0" dirty="0"/>
          </a:p>
        </p:txBody>
      </p:sp>
      <p:pic>
        <p:nvPicPr>
          <p:cNvPr id="5" name="Picture 4" descr="A cup on a map&#10;&#10;Description automatically generated with low confidence">
            <a:extLst>
              <a:ext uri="{FF2B5EF4-FFF2-40B4-BE49-F238E27FC236}">
                <a16:creationId xmlns:a16="http://schemas.microsoft.com/office/drawing/2014/main" id="{82A28C18-F057-4741-89C7-06FC9DF3D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67563"/>
            <a:ext cx="4416056" cy="331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32331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01985-DCEA-3940-B80F-63AB90CA1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9C883-2672-9245-8D15-64D05DACF2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verview">
            <a:extLst>
              <a:ext uri="{FF2B5EF4-FFF2-40B4-BE49-F238E27FC236}">
                <a16:creationId xmlns:a16="http://schemas.microsoft.com/office/drawing/2014/main" id="{4FDE8AC3-9F00-C848-9B38-63741032EAA1}"/>
              </a:ext>
            </a:extLst>
          </p:cNvPr>
          <p:cNvSpPr txBox="1"/>
          <p:nvPr/>
        </p:nvSpPr>
        <p:spPr>
          <a:xfrm>
            <a:off x="434339" y="313231"/>
            <a:ext cx="7098032" cy="584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860" tIns="30860" rIns="30860" bIns="30860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dirty="0"/>
              <a:t>Overview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7BE8F1C-269C-BC6B-917F-E0BE90F73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5732"/>
            <a:ext cx="9144000" cy="376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985530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01985-DCEA-3940-B80F-63AB90CA1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9C883-2672-9245-8D15-64D05DACF2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verview">
            <a:extLst>
              <a:ext uri="{FF2B5EF4-FFF2-40B4-BE49-F238E27FC236}">
                <a16:creationId xmlns:a16="http://schemas.microsoft.com/office/drawing/2014/main" id="{4FDE8AC3-9F00-C848-9B38-63741032EAA1}"/>
              </a:ext>
            </a:extLst>
          </p:cNvPr>
          <p:cNvSpPr txBox="1"/>
          <p:nvPr/>
        </p:nvSpPr>
        <p:spPr>
          <a:xfrm>
            <a:off x="434339" y="313231"/>
            <a:ext cx="7098032" cy="584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860" tIns="30860" rIns="30860" bIns="30860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/>
              <a:t>Trent</a:t>
            </a:r>
            <a:endParaRPr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BEADD2F-0F8B-2475-52FA-24E8D116D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965" y="897962"/>
            <a:ext cx="6477560" cy="475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770208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01985-DCEA-3940-B80F-63AB90CA1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9C883-2672-9245-8D15-64D05DACF2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F21F505-BAB5-1948-A412-2664816AF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8" y="809307"/>
            <a:ext cx="8709661" cy="404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erview">
            <a:extLst>
              <a:ext uri="{FF2B5EF4-FFF2-40B4-BE49-F238E27FC236}">
                <a16:creationId xmlns:a16="http://schemas.microsoft.com/office/drawing/2014/main" id="{E17E6FB0-074D-A740-BB63-6B648883A0DF}"/>
              </a:ext>
            </a:extLst>
          </p:cNvPr>
          <p:cNvSpPr txBox="1"/>
          <p:nvPr/>
        </p:nvSpPr>
        <p:spPr>
          <a:xfrm>
            <a:off x="434339" y="313231"/>
            <a:ext cx="7098032" cy="584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860" tIns="30860" rIns="30860" bIns="30860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/>
              <a:t>ECDSA</a:t>
            </a:r>
            <a:endParaRPr dirty="0"/>
          </a:p>
        </p:txBody>
      </p:sp>
      <p:pic>
        <p:nvPicPr>
          <p:cNvPr id="7" name="Picture 6" descr="Text&#10;&#10;Description automatically generated with medium confidence">
            <a:hlinkClick r:id="rId3"/>
            <a:extLst>
              <a:ext uri="{FF2B5EF4-FFF2-40B4-BE49-F238E27FC236}">
                <a16:creationId xmlns:a16="http://schemas.microsoft.com/office/drawing/2014/main" id="{DA129AD6-8C63-C140-84C4-9313367FA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352" y="4007594"/>
            <a:ext cx="5428648" cy="168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35731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01985-DCEA-3940-B80F-63AB90CA1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9C883-2672-9245-8D15-64D05DACF2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verview">
            <a:extLst>
              <a:ext uri="{FF2B5EF4-FFF2-40B4-BE49-F238E27FC236}">
                <a16:creationId xmlns:a16="http://schemas.microsoft.com/office/drawing/2014/main" id="{E17E6FB0-074D-A740-BB63-6B648883A0DF}"/>
              </a:ext>
            </a:extLst>
          </p:cNvPr>
          <p:cNvSpPr txBox="1"/>
          <p:nvPr/>
        </p:nvSpPr>
        <p:spPr>
          <a:xfrm>
            <a:off x="434339" y="313231"/>
            <a:ext cx="7098032" cy="584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860" tIns="30860" rIns="30860" bIns="30860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/>
              <a:t>RSA Signatures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0477BB-3E40-6127-C17E-BA62170BA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61" y="1024374"/>
            <a:ext cx="7626677" cy="437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92333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9C883-2672-9245-8D15-64D05DACF2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verview">
            <a:extLst>
              <a:ext uri="{FF2B5EF4-FFF2-40B4-BE49-F238E27FC236}">
                <a16:creationId xmlns:a16="http://schemas.microsoft.com/office/drawing/2014/main" id="{E17E6FB0-074D-A740-BB63-6B648883A0DF}"/>
              </a:ext>
            </a:extLst>
          </p:cNvPr>
          <p:cNvSpPr txBox="1"/>
          <p:nvPr/>
        </p:nvSpPr>
        <p:spPr>
          <a:xfrm>
            <a:off x="434339" y="313231"/>
            <a:ext cx="7098032" cy="584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860" tIns="30860" rIns="30860" bIns="30860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/>
              <a:t>Schnorr</a:t>
            </a:r>
            <a:r>
              <a:rPr lang="en-US" dirty="0"/>
              <a:t> Signatures – used with </a:t>
            </a:r>
            <a:r>
              <a:rPr lang="en-US" dirty="0" err="1"/>
              <a:t>EdDSA</a:t>
            </a:r>
            <a:endParaRPr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54972B4-80AE-72A5-4CB3-0EB6AEFD4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28" y="911202"/>
            <a:ext cx="8135471" cy="4443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003777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1C05E-FDDA-F70C-8887-BB618A489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4A9D-C31E-AA75-0D11-579C970C1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ECDSA. </a:t>
            </a:r>
            <a:r>
              <a:rPr lang="en-US" dirty="0">
                <a:hlinkClick r:id="rId2"/>
              </a:rPr>
              <a:t>Example</a:t>
            </a:r>
            <a:r>
              <a:rPr lang="en-US" dirty="0"/>
              <a:t>.</a:t>
            </a:r>
          </a:p>
          <a:p>
            <a:r>
              <a:rPr lang="en-US" dirty="0" err="1"/>
              <a:t>EdDSA</a:t>
            </a:r>
            <a:r>
              <a:rPr lang="en-US" dirty="0"/>
              <a:t> (Ed25519). </a:t>
            </a:r>
            <a:r>
              <a:rPr lang="en-US" dirty="0">
                <a:hlinkClick r:id="rId3"/>
              </a:rPr>
              <a:t>Example</a:t>
            </a:r>
            <a:r>
              <a:rPr lang="en-US" dirty="0"/>
              <a:t>.</a:t>
            </a:r>
          </a:p>
          <a:p>
            <a:r>
              <a:rPr lang="en-US" dirty="0"/>
              <a:t>RSA PKCS#1 v1.5. </a:t>
            </a:r>
            <a:r>
              <a:rPr lang="en-US" dirty="0">
                <a:hlinkClick r:id="rId4"/>
              </a:rPr>
              <a:t>Example</a:t>
            </a:r>
            <a:r>
              <a:rPr lang="en-US" dirty="0"/>
              <a:t>.</a:t>
            </a:r>
          </a:p>
          <a:p>
            <a:r>
              <a:rPr lang="en-US" dirty="0"/>
              <a:t>RSA PSS (</a:t>
            </a:r>
            <a:r>
              <a:rPr lang="en-GB" dirty="0"/>
              <a:t>Probabilistic signature scheme</a:t>
            </a:r>
            <a:r>
              <a:rPr lang="en-US" dirty="0"/>
              <a:t>). </a:t>
            </a:r>
            <a:r>
              <a:rPr lang="en-US" dirty="0">
                <a:hlinkClick r:id="rId5"/>
              </a:rPr>
              <a:t>Example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6" name="Overview">
            <a:extLst>
              <a:ext uri="{FF2B5EF4-FFF2-40B4-BE49-F238E27FC236}">
                <a16:creationId xmlns:a16="http://schemas.microsoft.com/office/drawing/2014/main" id="{69A027CB-A878-657F-C437-C4EB9AFD7B8E}"/>
              </a:ext>
            </a:extLst>
          </p:cNvPr>
          <p:cNvSpPr txBox="1"/>
          <p:nvPr/>
        </p:nvSpPr>
        <p:spPr>
          <a:xfrm>
            <a:off x="434339" y="313231"/>
            <a:ext cx="7098032" cy="584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860" tIns="30860" rIns="30860" bIns="30860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/>
              <a:t>The Four Signatures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416684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itle 1"/>
          <p:cNvSpPr txBox="1">
            <a:spLocks noGrp="1"/>
          </p:cNvSpPr>
          <p:nvPr>
            <p:ph type="title"/>
          </p:nvPr>
        </p:nvSpPr>
        <p:spPr>
          <a:xfrm>
            <a:off x="468312" y="324246"/>
            <a:ext cx="5327651" cy="4825902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Digital Certificates</a:t>
            </a:r>
            <a:br>
              <a:rPr dirty="0"/>
            </a:br>
            <a:r>
              <a:rPr lang="en-GB" sz="1800" b="0" dirty="0"/>
              <a:t>Introduction</a:t>
            </a:r>
            <a:br>
              <a:rPr lang="en-GB" sz="1800" b="0" dirty="0"/>
            </a:br>
            <a:r>
              <a:rPr lang="en-GB" sz="1800" b="0" dirty="0"/>
              <a:t>Authentication Methods</a:t>
            </a:r>
            <a:br>
              <a:rPr lang="en-GB" sz="1800" b="0" dirty="0"/>
            </a:br>
            <a:r>
              <a:rPr lang="en-GB" sz="1800" b="0" dirty="0"/>
              <a:t>Public Key Infrastructures </a:t>
            </a:r>
            <a:br>
              <a:rPr lang="en-GB" sz="1800" b="0" dirty="0"/>
            </a:br>
            <a:r>
              <a:rPr lang="en-GB" sz="1800" b="0" dirty="0"/>
              <a:t>Digital Certificate Passing </a:t>
            </a:r>
            <a:br>
              <a:rPr lang="en-GB" sz="1800" b="0" dirty="0"/>
            </a:br>
            <a:r>
              <a:rPr lang="en-GB" sz="1800" b="0" dirty="0"/>
              <a:t>Digital Signatures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</a:t>
            </a:r>
            <a:r>
              <a:rPr lang="en-GB" sz="1800" dirty="0" err="1"/>
              <a:t>digitalcert</a:t>
            </a:r>
            <a:r>
              <a:rPr lang="en-GB" sz="1800" dirty="0"/>
              <a:t>/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A cup on a map&#10;&#10;Description automatically generated with low confidence">
            <a:extLst>
              <a:ext uri="{FF2B5EF4-FFF2-40B4-BE49-F238E27FC236}">
                <a16:creationId xmlns:a16="http://schemas.microsoft.com/office/drawing/2014/main" id="{B48C0013-5C81-FF4D-B263-5B8A15045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67563"/>
            <a:ext cx="4416056" cy="331204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1"/>
          <p:cNvSpPr txBox="1">
            <a:spLocks noGrp="1"/>
          </p:cNvSpPr>
          <p:nvPr>
            <p:ph type="title"/>
          </p:nvPr>
        </p:nvSpPr>
        <p:spPr>
          <a:xfrm>
            <a:off x="468312" y="309016"/>
            <a:ext cx="5327651" cy="4660504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Unit 6: Digital Certificates</a:t>
            </a:r>
            <a:br>
              <a:rPr dirty="0"/>
            </a:br>
            <a:r>
              <a:rPr sz="1800" b="0" dirty="0"/>
              <a:t>Introduction</a:t>
            </a:r>
            <a:br>
              <a:rPr sz="1800" b="0" dirty="0"/>
            </a:br>
            <a:r>
              <a:rPr sz="1800" b="0" dirty="0"/>
              <a:t>Authentication Methods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</a:t>
            </a:r>
            <a:r>
              <a:rPr lang="en-GB" sz="1800" dirty="0" err="1"/>
              <a:t>digitalcert</a:t>
            </a:r>
            <a:r>
              <a:rPr lang="en-GB" sz="1800" dirty="0"/>
              <a:t>/</a:t>
            </a:r>
            <a:endParaRPr sz="1800" b="0" dirty="0"/>
          </a:p>
        </p:txBody>
      </p:sp>
      <p:pic>
        <p:nvPicPr>
          <p:cNvPr id="5" name="Picture 4" descr="A cup on a map&#10;&#10;Description automatically generated with low confidence">
            <a:extLst>
              <a:ext uri="{FF2B5EF4-FFF2-40B4-BE49-F238E27FC236}">
                <a16:creationId xmlns:a16="http://schemas.microsoft.com/office/drawing/2014/main" id="{20B16675-7A22-684A-AA2E-C705EE10C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67563"/>
            <a:ext cx="4416056" cy="331204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520</Words>
  <Application>Microsoft Macintosh PowerPoint</Application>
  <PresentationFormat>On-screen Show (16:10)</PresentationFormat>
  <Paragraphs>95</Paragraphs>
  <Slides>62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Arial</vt:lpstr>
      <vt:lpstr>Calibri</vt:lpstr>
      <vt:lpstr>Times</vt:lpstr>
      <vt:lpstr>Office Theme</vt:lpstr>
      <vt:lpstr>Digital Certificates Introduction Authentication Methods Public Key Infrastructures  Digital Certificate Passing  Digital Signatures  Prof Bill Buchanan OBE https://asecuritysite.com/digitalcert/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Unit 6: Digital Certificates Introduction Authentication Methods  Prof Bill Buchanan OBE https://asecuritysite.com/digitalcert/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Certificates  Introduction Authentication Methods PKI  Digital Certificate Passing   Prof Bill Buchanan OBE https://asecuritysite.com/digitalcert/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Certificates  Introduction Authentication Methods PKI  Certificate Creation Digital Certificate Passing   Prof Bill Buchanan OBE https://asecuritysite.com/digitalcert/ </vt:lpstr>
      <vt:lpstr>PowerPoint Presentation</vt:lpstr>
      <vt:lpstr>PowerPoint Presentation</vt:lpstr>
      <vt:lpstr>PowerPoint Presentation</vt:lpstr>
      <vt:lpstr>Digital Certificates  Introduction Authentication Methods PKI  Digital Certificate Passing   Prof Bill Buchanan OBE https://asecuritysite.com/digitalcert/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6: Digital Certificates Introduction Authentication Methods Public Key Infrastructures  Digital Certificate Passing  Digital Signatures  Prof Bill Buchanan OBE https://asecuritysite.com/digitalcert/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6: Digital Certificates Introduction Authentication Methods Public Key Infrastructures  Digital Certificate Passing  Digital Signatures  Prof Bill Buchanan OBE https://asecuritysite.com/digitalcert/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Certificates Introduction Authentication Methods Public Key Infrastructures  Digital Certificate Passing  Digital Signatures  Prof Bill Buchanan OBE https://asecuritysite.com/digitalcert/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Buchanan, Bill</cp:lastModifiedBy>
  <cp:revision>6</cp:revision>
  <dcterms:modified xsi:type="dcterms:W3CDTF">2025-03-10T07:14:45Z</dcterms:modified>
</cp:coreProperties>
</file>